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74" r:id="rId10"/>
    <p:sldId id="267" r:id="rId11"/>
    <p:sldId id="269" r:id="rId12"/>
    <p:sldId id="271" r:id="rId13"/>
    <p:sldId id="272" r:id="rId14"/>
    <p:sldId id="273" r:id="rId15"/>
    <p:sldId id="275" r:id="rId16"/>
    <p:sldId id="277" r:id="rId17"/>
    <p:sldId id="278" r:id="rId18"/>
    <p:sldId id="279" r:id="rId19"/>
    <p:sldId id="280" r:id="rId20"/>
    <p:sldId id="281" r:id="rId21"/>
    <p:sldId id="284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6491"/>
    <a:srgbClr val="66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2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73F5-F43C-4CF1-80EC-BC65040C5D4E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94121-8C03-4E5E-96E6-ABD954DB2A0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65973F5-F43C-4CF1-80EC-BC65040C5D4E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F794121-8C03-4E5E-96E6-ABD954DB2A0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безопасности </a:t>
            </a:r>
          </a:p>
          <a:p>
            <a:pPr marL="0" indent="0" algn="ctr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профилактика преступлений, совершаемых с использованием информационно-телекоммуникационных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3081852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4475" y="703509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способ выудить информацию у доверчивых пользователей - создание поддельных личных страничек с целью знакомства и получения личной информации, которая может послужить доступом к вашим реальным финансам.</a:t>
            </a:r>
          </a:p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Звонки и даже видео-звонки в интернет-мессенджерах от сотрудников банков, работников полиции, прокуратуры с целью выведать у человека его персональные данные.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9712" y="40466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ВНЕДРЯЮТСЯ  В  СОЦСЕТИ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341662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СОВЕТ: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59944" y="397821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5952" y="3416627"/>
            <a:ext cx="534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раскрывайте свои персональные данные в диалоге с незнакомым человеком или при прохождении сомнительного опроса в соцсети.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0715"/>
            <a:ext cx="5724636" cy="189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33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32" y="22009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ЗАТРАГИВАЮТ  СОЦИАЛЬНО УЯЗВИМЫЕ СЛОИ НАСЕЛЕНИЯ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532" y="1051095"/>
            <a:ext cx="79928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зрения мошенников попадают </a:t>
            </a:r>
            <a:r>
              <a:rPr lang="ru-RU" sz="1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пожилые люди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испытывающие сложности при освоении современной техники, а также страдающие излишней доверчивостью.</a:t>
            </a:r>
          </a:p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sz="1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даже люди старшего поколения обожают игры. Желание быть лучшим порождает зависимость, которая проявляется в растрате денег на своих игровых персонажей для покупки виртуальных улучшений и предметов. Чтобы сэкономить, многие ищут, где это можно сделать подешевле, наталкиваясь на аферистов, которые берут предоплату, но не предоставляют виртуальные ценности.</a:t>
            </a:r>
          </a:p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прицелом мошенников – крепкие </a:t>
            </a:r>
            <a:r>
              <a:rPr lang="ru-RU" sz="1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родственные связи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Преступники зачастую представляются близкими родственниками (знакомыми) потерпевших, просят о передаче или перечислении электронным платежом определенной суммы денежных средств для разрешения сложившейся в их жизни неблагоприятной ситуации.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6044" y="490156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5896" y="4901561"/>
            <a:ext cx="4716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 за собственными детьми, если они играют в сети.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пожилым родителям разобраться в мерах противодействия мошенникам.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805969"/>
            <a:ext cx="1591469" cy="179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97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3407653" cy="2529760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922" y="1150924"/>
            <a:ext cx="57482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вас выходят сами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Аферисты могут представиться службой банка, налоговой, прокуратурой, полицией. Любой неожиданный звонок, СМС или письмо – повод насторожиться.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о деньгах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Предлагают спасти сбережения, получить компенсацию или вложится в инвестиционный проект.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Просят сообщить данные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Злоумышленников интересуют реквизиты карты, пароли и коды из банковских уведомлений.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922" y="4761127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вас давят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Аферисты всегда торопят, чтобы у вас не было времени все обдумать.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Радуют внезапной выгодой или пугают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Сильные эмоции притупляют бдительность.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A677156-4584-4019-6810-5AC2EA75A942}"/>
              </a:ext>
            </a:extLst>
          </p:cNvPr>
          <p:cNvSpPr txBox="1"/>
          <p:nvPr/>
        </p:nvSpPr>
        <p:spPr>
          <a:xfrm>
            <a:off x="1272042" y="153426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интернет-мошенника!</a:t>
            </a:r>
          </a:p>
        </p:txBody>
      </p:sp>
    </p:spTree>
    <p:extLst>
      <p:ext uri="{BB962C8B-B14F-4D97-AF65-F5344CB8AC3E}">
        <p14:creationId xmlns:p14="http://schemas.microsoft.com/office/powerpoint/2010/main" val="2081825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276872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 за мошенничество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Интернете</a:t>
            </a:r>
          </a:p>
        </p:txBody>
      </p:sp>
    </p:spTree>
    <p:extLst>
      <p:ext uri="{BB962C8B-B14F-4D97-AF65-F5344CB8AC3E}">
        <p14:creationId xmlns:p14="http://schemas.microsoft.com/office/powerpoint/2010/main" val="1818065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524" y="476672"/>
            <a:ext cx="85689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преступления караются согласно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159 и 159.6 УК РФ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причём последний пункт подразумевает именно деяния, при которых хищение средств осуществлено посредством информационных систем. Максимальное наказание, предусмотренное по этой статье, составляет 10 лет лишения свободы со штрафом в сумме до 1 млн. рублей.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 век развития информационных технологий интернет является точно таким же местом совершение преступления, как и любое другое. Ответственность за любые мошеннические действия предусмотрена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статьёй 159 УК РФ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именно согласно ей составляется заявление на мошенников в интернете от потерпевшего. Она содержит в себе разные пункты в зависимости от суммы причинённого ущерба и способа проведения аферы.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мошенников поймали быстро, и сумма причинённого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ущерба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2.500 рублей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возможно применение к ним не уголовной, а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административной ответственности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наказание варьируется от штрафа до ареста на 15 суток.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13176"/>
            <a:ext cx="3843908" cy="171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052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604" y="1988840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избежать мошенников в Интернете: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правила безопасности.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34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1087410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антивирус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регулярно обновляйте его.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Обновляйте приложения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Этот процесс купирует уязвимые места в программах, которыми могут воспользоваться мошенники для своих действий.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1733"/>
            <a:ext cx="1287240" cy="179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702138A-EF4E-9B58-1662-60DAC96B9E9D}"/>
              </a:ext>
            </a:extLst>
          </p:cNvPr>
          <p:cNvSpPr txBox="1"/>
          <p:nvPr/>
        </p:nvSpPr>
        <p:spPr>
          <a:xfrm>
            <a:off x="503548" y="4077072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Минимизируйте контакты со случайными сайтами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 вероятность того, что, загружая что-либо с неизвестного сайта, вы получите вредоносную программу.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Проявляйте осторожность с письмами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сомневаетесь в надёжности отправителя, то лучше не переходить по ссылкам, указанным в письме, и не открывать предложенные приложения. Вредоносная программа может быть замаскирована даже под обычный документ Word.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7CF291-F54F-1C15-B979-1C53501C37AE}"/>
              </a:ext>
            </a:extLst>
          </p:cNvPr>
          <p:cNvSpPr txBox="1"/>
          <p:nvPr/>
        </p:nvSpPr>
        <p:spPr>
          <a:xfrm>
            <a:off x="503548" y="2859240"/>
            <a:ext cx="7956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свои персональные данные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общедоступных ресурсах. Их собирают роботы аферистов, чтобы при контакте с вами вызывать больше доверия и повысить вероятность обмана.</a:t>
            </a:r>
          </a:p>
        </p:txBody>
      </p:sp>
    </p:spTree>
    <p:extLst>
      <p:ext uri="{BB962C8B-B14F-4D97-AF65-F5344CB8AC3E}">
        <p14:creationId xmlns:p14="http://schemas.microsoft.com/office/powerpoint/2010/main" val="2004690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64807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проверяйте адреса электронной почты и сайтов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они могут отличаться от официальных лишь парой символов.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пытайтесь «отписаться» от спама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в письме есть на это ссылка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Возможно, кликнув по соответствующему баннеру, вы перейдёте на вредоносный сайт. Кроме того, ответная реакция на письмо покажет мошеннику, что ваша почта реально существует и её читают, что простимулирует афериста к применению по отношению к вам более убедительных способов воздействия.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58D0E3DF-30F9-79D7-298B-88E820B39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68328"/>
            <a:ext cx="1287240" cy="179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B5AAEE8-84E2-64E3-61E4-7B52C29C5351}"/>
              </a:ext>
            </a:extLst>
          </p:cNvPr>
          <p:cNvSpPr/>
          <p:nvPr/>
        </p:nvSpPr>
        <p:spPr>
          <a:xfrm>
            <a:off x="395536" y="3591014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переходите по ссылкам от незнакомцев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сразу удаляйте сомнительные сообщения.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Никому не сообщайте свои персональные данные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загружайте приложения на телефон из других источников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кроме официальных магазинов приложений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RuStore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RuMarket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NashStore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Заведите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отдельную дебетовую карту для платежей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Интернете и кладите на нее определенную сумму перед оплатой.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56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6295" y="2780928"/>
            <a:ext cx="7431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если мошенники вас обманули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7040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УКРАЛИ деньги с банковской карты!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302181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ЗАБЛОКИРОВАТЬ   карту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8705" y="1130260"/>
            <a:ext cx="537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556" l="2128" r="89362">
                        <a14:foregroundMark x1="20213" y1="65556" x2="20213" y2="65556"/>
                        <a14:foregroundMark x1="36170" y1="82222" x2="36170" y2="82222"/>
                        <a14:foregroundMark x1="24468" y1="40000" x2="24468" y2="40000"/>
                        <a14:foregroundMark x1="32979" y1="51111" x2="32979" y2="51111"/>
                        <a14:foregroundMark x1="3191" y1="65556" x2="3191" y2="65556"/>
                        <a14:foregroundMark x1="35106" y1="95556" x2="35106" y2="9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6722"/>
            <a:ext cx="8953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8167" y="1127217"/>
            <a:ext cx="4104456" cy="15696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номеру телефона банка на банковской карте или на официальном сайте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мобильное приложение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личный кабинет на официальном сайте банка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отделении банка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4889" y="2891321"/>
            <a:ext cx="537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7027" y="2886757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несогласии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операцией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2093" y1="82353" x2="22093" y2="82353"/>
                        <a14:foregroundMark x1="40698" y1="82353" x2="40698" y2="82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00" y="3082108"/>
            <a:ext cx="8191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99992" y="2996952"/>
            <a:ext cx="4102631" cy="10772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должно быть написано: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суток после сообщения о списании денег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месте в отделении банка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8705" y="4798003"/>
            <a:ext cx="537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494731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полицию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6" b="89412" l="1681" r="94958">
                        <a14:foregroundMark x1="2521" y1="70588" x2="2521" y2="70588"/>
                        <a14:foregroundMark x1="94958" y1="63529" x2="94958" y2="63529"/>
                        <a14:foregroundMark x1="58824" y1="1176" x2="58824" y2="1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37" y="4854855"/>
            <a:ext cx="11334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99991" y="4741113"/>
            <a:ext cx="4102631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больше людей подадут заявления, тем выше вероятность, что преступников поймают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96" b="88406" l="1064" r="96809">
                        <a14:foregroundMark x1="5319" y1="24638" x2="5319" y2="24638"/>
                        <a14:foregroundMark x1="10993" y1="31159" x2="10993" y2="31159"/>
                        <a14:foregroundMark x1="6028" y1="20290" x2="6028" y2="20290"/>
                        <a14:foregroundMark x1="10638" y1="22464" x2="10638" y2="22464"/>
                        <a14:foregroundMark x1="3191" y1="18116" x2="3191" y2="18116"/>
                        <a14:foregroundMark x1="13475" y1="21739" x2="13475" y2="21739"/>
                        <a14:foregroundMark x1="11702" y1="13768" x2="11702" y2="13768"/>
                        <a14:foregroundMark x1="1418" y1="21739" x2="1418" y2="21739"/>
                        <a14:foregroundMark x1="84397" y1="84058" x2="84397" y2="84058"/>
                        <a14:foregroundMark x1="85816" y1="54348" x2="85816" y2="54348"/>
                        <a14:foregroundMark x1="87589" y1="66667" x2="87589" y2="66667"/>
                        <a14:foregroundMark x1="92199" y1="33333" x2="92199" y2="33333"/>
                        <a14:foregroundMark x1="96809" y1="50725" x2="96809" y2="50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48689"/>
            <a:ext cx="2686050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89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848872" cy="3657599"/>
          </a:xfrm>
        </p:spPr>
        <p:txBody>
          <a:bodyPr>
            <a:normAutofit fontScale="92500" lnSpcReduction="20000"/>
          </a:bodyPr>
          <a:lstStyle/>
          <a:p>
            <a:pPr marL="18288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подготовлена</a:t>
            </a:r>
          </a:p>
          <a:p>
            <a:pPr marL="18288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288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Департаментом информационных технологий Орловской области</a:t>
            </a:r>
          </a:p>
          <a:p>
            <a:pPr marL="18288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материалов, предоставленных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внутренних дел Российской Федерации по Орловской области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Отделением по Орловской области Главного управления Центрального банка Российской Федерации по Центральному федеральному округу,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Федеральной службы по надзору в сфере связи,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Администрации Губернатора и Правительства Орловской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1030108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92888" cy="25853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ЛЮБЫХ ФАКТОВ  и при ПОДОЗРЕНИИ </a:t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МОШЕННИЧЕСТВО обращайтесь в ПОЛИЦИЮ</a:t>
            </a:r>
          </a:p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круглосуточным номерам дежурной части –</a:t>
            </a:r>
          </a:p>
          <a:p>
            <a:pPr algn="ctr"/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«02»,«102»,«112» и телефону доверия УМВД – 41-38-56.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3429000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информацию, которая будет способствовать поимке мошенников, предусмотрено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опускать руки и отрешиться от проблемы. Нужно действовать, ведь преступники должны быть наказаны. Кроме того, возможно, вы поможете другим людям, которые стали их жертвами или могли бы ими стать.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4" b="93214" l="2371" r="94720">
                        <a14:foregroundMark x1="6034" y1="82619" x2="6034" y2="82619"/>
                        <a14:foregroundMark x1="11746" y1="93690" x2="11746" y2="93690"/>
                        <a14:foregroundMark x1="94720" y1="87500" x2="94720" y2="87500"/>
                        <a14:foregroundMark x1="44289" y1="7738" x2="44289" y2="7738"/>
                        <a14:foregroundMark x1="42996" y1="3333" x2="42996" y2="3333"/>
                        <a14:foregroundMark x1="2371" y1="87024" x2="2371" y2="87024"/>
                        <a14:foregroundMark x1="41164" y1="72619" x2="41164" y2="72619"/>
                        <a14:foregroundMark x1="46121" y1="74762" x2="46121" y2="7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2664296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452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9269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МОШЕННИКИ  БУДУТ  ПОЙМАНЫ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132856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года в Орловской области зарегистрировано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815 против 601 в 2022 году (+35,6%) преступлений общеуголовной направленности по ст. 159 УК РФ, совершенных с использованием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технологий.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раскрыто 62 против 15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(+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313,3%). 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3861048"/>
            <a:ext cx="5383745" cy="28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740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3013501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 о правилах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кибергигиены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читайте на сайте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fincult.info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31510"/>
            <a:ext cx="1368152" cy="139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39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848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Преступления в сфере информационных технологий включают: </a:t>
            </a:r>
          </a:p>
          <a:p>
            <a:endParaRPr lang="ru-RU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распространение вредоносных программ, взлом паролей, 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кражу номеров банковских карт и других банковских реквизитов,</a:t>
            </a:r>
          </a:p>
          <a:p>
            <a:r>
              <a:rPr lang="ru-RU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распространение противоправной информации (клеветы, материалов порнографического характера, материалов возбуждающих межнациональную и межрелигиозную вражду и т.д.) через Интернет,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вредоносное вмешательство через компьютерные сети в работу различных систем.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760786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9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4"/>
            <a:ext cx="3084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844824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схемы используют аферисты?</a:t>
            </a:r>
          </a:p>
        </p:txBody>
      </p:sp>
    </p:spTree>
    <p:extLst>
      <p:ext uri="{BB962C8B-B14F-4D97-AF65-F5344CB8AC3E}">
        <p14:creationId xmlns:p14="http://schemas.microsoft.com/office/powerpoint/2010/main" val="4224108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618" y="45750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ОБЕЩАЮТ «ЗОЛОТЫЕ ГОРЫ»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340768"/>
            <a:ext cx="7524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Опросы за вознаграждение, социальные выплаты или сверхприбыльные инвестиционные проекты, предложения работы фрилансера за предварительную оплату обучения.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56" y="4593903"/>
            <a:ext cx="6042969" cy="214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2683661"/>
            <a:ext cx="1177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СОВЕТ:</a:t>
            </a:r>
            <a:r>
              <a:rPr lang="ru-RU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3788" y="2683661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 быстрого обогащения – признак обмана!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Игнорируйте заманчивые предложения! Изучите их более детально, прежде чем вкладывать реальные деньги.</a:t>
            </a:r>
          </a:p>
        </p:txBody>
      </p:sp>
    </p:spTree>
    <p:extLst>
      <p:ext uri="{BB962C8B-B14F-4D97-AF65-F5344CB8AC3E}">
        <p14:creationId xmlns:p14="http://schemas.microsoft.com/office/powerpoint/2010/main" val="3626422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ЗАМАНИВАЮТ НА «РАСПРОДАЖИ»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77468"/>
            <a:ext cx="518457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052736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размещают товары на сайте объявлений по очень выгодной цене, которая может быть на 30-40% ниже среднерыночной. Единственным условием покупки является внесение небольшого аванса на карту. После получения предоплаты исчезает не только «продавец», но и объявление с сайта. Очень часто наивные пользователи заказывают товар, внося предоплату и в итоге не получают ни посылки, ни денег.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8776" y="308406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4464" y="3084061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Проверяйте юридический адрес магазина, лицензии и ищите отзывы реальных покупателей. Если вы на 100% не уверены в честности продавца, то придерживайтесь покупок исключительно наложенным платежом</a:t>
            </a:r>
            <a:r>
              <a:rPr lang="ru-RU" dirty="0"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7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СПЕКУЛИРУЮТ НА ГРОМКИХ СОБЫТИЯХ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объявляют сбор денег на разработку вакцин, обещают вернуть деньги за отмененные рейсы, предлагают получить государственные дотации.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24928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3036" y="2492896"/>
            <a:ext cx="6259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поддавайтесь эмоциям! Не сообщайте свои персональные данные</a:t>
            </a:r>
            <a:r>
              <a:rPr lang="ru-RU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76349"/>
            <a:ext cx="5249943" cy="284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406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1820" y="26064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МАСКИРУЮТСЯ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0894" y="930631"/>
            <a:ext cx="8191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Разыгрывают роль продавцов и покупателей на популярных сайтах объявлений, крадут у человека персональные данные или деньги с помощью сайтов-подделок (фишинг).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84757" y="3763942"/>
            <a:ext cx="113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3908" y="3763942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доверяйте незнакомцам, не отвечайте на звонки с незнакомых номеров, тщательно проверяйте документы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сотрудников государственных органов.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на большинстве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фриланс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-бирж начать работу можно абсолютно бесплатно.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44" y="4293096"/>
            <a:ext cx="324769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65C5BB1-EE30-939C-572A-6FDFFDC27B57}"/>
              </a:ext>
            </a:extLst>
          </p:cNvPr>
          <p:cNvSpPr txBox="1"/>
          <p:nvPr/>
        </p:nvSpPr>
        <p:spPr>
          <a:xfrm>
            <a:off x="1060974" y="1849794"/>
            <a:ext cx="74714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Присылают на номер жертвы СМС с текстом о том, что ее карта заблокирована. В конце указывается номер телефона, по которому нужно связаться с якобы сотрудником банка. Доверчивый пользователь звонит по номеру и попадает в руки искусного мошенника, выполняя его просьбы и, сам того не замечая, передает свои конфиденциальные данные и деньги в чужие руки.</a:t>
            </a:r>
          </a:p>
        </p:txBody>
      </p:sp>
    </p:spTree>
    <p:extLst>
      <p:ext uri="{BB962C8B-B14F-4D97-AF65-F5344CB8AC3E}">
        <p14:creationId xmlns:p14="http://schemas.microsoft.com/office/powerpoint/2010/main" val="329682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ВАШИ ГАДЖЕТЫ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2788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всему миру активно распространяются вирусы-вымогатели, которые попадают на компьютер «жертвы» и зашифровывают все файлы, что ставит под угрозу всю хранившуюся информацию и парализует работу. Чтобы вернуть все ваши документы, вирус выдает сообщение с требованием перевести средства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криптовалютный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кошелек, чтобы их невозможно было отследить. Только якобы после этого вы сможете возобновить доступ к файлам. К сожалению, в большинстве случаев вся информация так и остается зашифрованной даже после уплаты «выкупа».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3728" y="436517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СОВЕТ: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4365176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антивирус и регулярно обновляйте его.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загружайте приложения на телефон из других источников, кроме официальных магазинов приложений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RuStore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RuMarket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NashStore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B118519-32E4-16C8-1015-B080E73023C6}"/>
              </a:ext>
            </a:extLst>
          </p:cNvPr>
          <p:cNvSpPr/>
          <p:nvPr/>
        </p:nvSpPr>
        <p:spPr>
          <a:xfrm>
            <a:off x="1403648" y="2989695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tx1"/>
              </a:buClr>
              <a:buFont typeface="Times New Roman" panose="02020603050405020304" pitchFamily="18" charset="0"/>
              <a:buChar char="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вариантов хищения ваших личных данных является установка зловредных приложений под видом обычных программ.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71" b="95953" l="1990" r="99337">
                        <a14:foregroundMark x1="49585" y1="54132" x2="49585" y2="54132"/>
                        <a14:foregroundMark x1="35821" y1="53457" x2="35821" y2="53457"/>
                        <a14:foregroundMark x1="35821" y1="53457" x2="35821" y2="53457"/>
                        <a14:foregroundMark x1="36484" y1="69646" x2="36484" y2="69646"/>
                        <a14:foregroundMark x1="31675" y1="64587" x2="31675" y2="64587"/>
                        <a14:foregroundMark x1="44776" y1="65430" x2="44776" y2="65430"/>
                        <a14:foregroundMark x1="48922" y1="64587" x2="48922" y2="64587"/>
                        <a14:foregroundMark x1="77280" y1="82968" x2="77280" y2="82968"/>
                        <a14:foregroundMark x1="73798" y1="80776" x2="73798" y2="80776"/>
                        <a14:foregroundMark x1="62023" y1="82968" x2="62023" y2="82968"/>
                        <a14:foregroundMark x1="62023" y1="74536" x2="62023" y2="74536"/>
                        <a14:foregroundMark x1="81426" y1="84992" x2="81426" y2="84992"/>
                        <a14:foregroundMark x1="76617" y1="6408" x2="76617" y2="6408"/>
                        <a14:foregroundMark x1="82090" y1="9949" x2="82090" y2="9949"/>
                        <a14:foregroundMark x1="62687" y1="11298" x2="62687" y2="11298"/>
                        <a14:foregroundMark x1="44776" y1="52108" x2="44776" y2="52108"/>
                        <a14:foregroundMark x1="32338" y1="51265" x2="32338" y2="51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0" y="4688342"/>
            <a:ext cx="1839058" cy="180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989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1360</TotalTime>
  <Words>1406</Words>
  <Application>Microsoft Office PowerPoint</Application>
  <PresentationFormat>Экран (4:3)</PresentationFormat>
  <Paragraphs>127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117</cp:revision>
  <dcterms:created xsi:type="dcterms:W3CDTF">2023-07-10T05:49:08Z</dcterms:created>
  <dcterms:modified xsi:type="dcterms:W3CDTF">2023-07-14T12:02:32Z</dcterms:modified>
</cp:coreProperties>
</file>