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0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PT Astra Sans"/>
              </a:rPr>
              <a:t>Для правки текста заглавия щёлкните мышью</a:t>
            </a:r>
            <a:endParaRPr b="0" lang="ru-RU" sz="4400" spc="-1" strike="noStrike">
              <a:latin typeface="PT Astra San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Для правки структуры щёлкните мышью</a:t>
            </a:r>
            <a:endParaRPr b="0" lang="ru-RU" sz="3200" spc="-1" strike="noStrike">
              <a:latin typeface="PT Astra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PT Astra Sans"/>
              </a:rPr>
              <a:t>Второй уровень структуры</a:t>
            </a:r>
            <a:endParaRPr b="0" lang="ru-RU" sz="2800" spc="-1" strike="noStrike">
              <a:latin typeface="PT Astra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PT Astra Sans"/>
              </a:rPr>
              <a:t>Третий уровень структуры</a:t>
            </a:r>
            <a:endParaRPr b="0" lang="ru-RU" sz="2400" spc="-1" strike="noStrike">
              <a:latin typeface="PT Astra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PT Astra Sans"/>
              </a:rPr>
              <a:t>Четвёртый уровень структуры</a:t>
            </a:r>
            <a:endParaRPr b="0" lang="ru-RU" sz="2000" spc="-1" strike="noStrike">
              <a:latin typeface="PT Astra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PT Astra Sans"/>
              </a:rPr>
              <a:t>Пятый уровень структуры</a:t>
            </a:r>
            <a:endParaRPr b="0" lang="ru-RU" sz="2000" spc="-1" strike="noStrike">
              <a:latin typeface="PT Astra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PT Astra Sans"/>
              </a:rPr>
              <a:t>Шестой уровень структуры</a:t>
            </a:r>
            <a:endParaRPr b="0" lang="ru-RU" sz="2000" spc="-1" strike="noStrike">
              <a:latin typeface="PT Astra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PT Astra Sans"/>
              </a:rPr>
              <a:t>Седьмой уровень структуры</a:t>
            </a:r>
            <a:endParaRPr b="0" lang="ru-RU" sz="2000" spc="-1" strike="noStrike">
              <a:latin typeface="PT Astra San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PT Astra Sans"/>
              </a:rPr>
              <a:t>&lt;дата/время&gt;</a:t>
            </a:r>
            <a:endParaRPr b="0" lang="ru-RU" sz="1400" spc="-1" strike="noStrike">
              <a:latin typeface="PT Astr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latin typeface="PT Astra Sans"/>
              </a:rPr>
              <a:t>&lt;нижний колонтитул&gt;</a:t>
            </a:r>
            <a:endParaRPr b="0" lang="ru-RU" sz="1400" spc="-1" strike="noStrike">
              <a:latin typeface="PT Astra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D01CEDE8-5421-4F60-9EE1-5CAA32C6A0DF}" type="slidenum">
              <a:rPr b="0" lang="ru-RU" sz="1400" spc="-1" strike="noStrike">
                <a:latin typeface="PT Astra Sans"/>
              </a:rPr>
              <a:t>&lt;номер&gt;</a:t>
            </a:fld>
            <a:endParaRPr b="0" lang="ru-RU" sz="1400" spc="-1" strike="noStrike">
              <a:latin typeface="PT Ast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73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3" descr=""/>
          <p:cNvPicPr/>
          <p:nvPr/>
        </p:nvPicPr>
        <p:blipFill>
          <a:blip r:embed="rId3">
            <a:lum bright="70000" contrast="-70000"/>
          </a:blip>
          <a:stretch/>
        </p:blipFill>
        <p:spPr>
          <a:xfrm>
            <a:off x="1944000" y="929520"/>
            <a:ext cx="6281640" cy="418932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0" y="0"/>
            <a:ext cx="10079640" cy="5669640"/>
          </a:xfrm>
          <a:prstGeom prst="frame">
            <a:avLst>
              <a:gd name="adj1" fmla="val 4125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1640" cy="944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504000" y="5254560"/>
            <a:ext cx="2351880" cy="301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4E891F74-3CBA-42CF-A116-CCED2B934720}" type="datetime">
              <a:rPr b="0" lang="ru-RU" sz="1800" spc="-1" strike="noStrike">
                <a:solidFill>
                  <a:srgbClr val="000000"/>
                </a:solidFill>
                <a:latin typeface="Calibri"/>
              </a:rPr>
              <a:t>14.4.22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443760" y="5254560"/>
            <a:ext cx="3191400" cy="301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7223760" y="5254560"/>
            <a:ext cx="2351880" cy="301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0386331D-9D78-4B7A-AA1A-FB43BB51B2A2}" type="slidenum">
              <a:rPr b="0" lang="ru-RU" sz="18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53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53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65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65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21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21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21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21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21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2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2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4000" y="80280"/>
            <a:ext cx="9071640" cy="1238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PT Astra Sans"/>
              </a:rPr>
              <a:t>ФГОС 2021 </a:t>
            </a:r>
            <a:br/>
            <a:r>
              <a:rPr b="0" lang="ru-RU" sz="4400" spc="-1" strike="noStrike">
                <a:latin typeface="PT Astra Sans"/>
              </a:rPr>
              <a:t>для начальной и основной школы</a:t>
            </a:r>
            <a:endParaRPr b="0" lang="ru-RU" sz="4400" spc="-1" strike="noStrike">
              <a:latin typeface="PT Astra Sans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solidFill>
            <a:srgbClr val="729fcf"/>
          </a:solidFill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3200" spc="-1" strike="noStrike">
              <a:latin typeface="PT Astra Sans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С сентября 2022 года </a:t>
            </a:r>
            <a:endParaRPr b="0" lang="ru-RU" sz="3200" spc="-1" strike="noStrike">
              <a:latin typeface="PT Astra Sans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ученики 1-х и новых 5-х классов </a:t>
            </a:r>
            <a:endParaRPr b="0" lang="ru-RU" sz="3200" spc="-1" strike="noStrike">
              <a:latin typeface="PT Astra Sans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будут обучаться</a:t>
            </a:r>
            <a:endParaRPr b="0" lang="ru-RU" sz="3200" spc="-1" strike="noStrike">
              <a:latin typeface="PT Astra Sans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 u="sng">
                <a:uFillTx/>
                <a:latin typeface="PT Astra Sans"/>
              </a:rPr>
              <a:t>только по новым ФГОС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3200" spc="-1" strike="noStrike">
              <a:latin typeface="PT Ast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2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4000" y="80280"/>
            <a:ext cx="9071640" cy="1238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PT Astra Sans"/>
              </a:rPr>
              <a:t>Как будут учиться дети, продолжающие обучение</a:t>
            </a:r>
            <a:endParaRPr b="0" lang="ru-RU" sz="4400" spc="-1" strike="noStrike">
              <a:latin typeface="PT Astra Sans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504360" y="189576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По старым ФГОС.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Если хотите, чтобы ваш ребенок быстрее влился в современные стандарты обучения и перешел на новую программу, подпишите согласие на переход.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Образец согласия раздадим в конце собрания.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3200" spc="-1" strike="noStrike">
              <a:latin typeface="PT Ast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2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PT Astra Sans"/>
              </a:rPr>
              <a:t>Новые ФГОС с 2022 г</a:t>
            </a:r>
            <a:endParaRPr b="0" lang="ru-RU" sz="4400" spc="-1" strike="noStrike">
              <a:latin typeface="PT Astra Sans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44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Минпросвещения </a:t>
            </a:r>
            <a:r>
              <a:rPr b="0" lang="ru-RU" sz="3200" spc="-1" strike="noStrike" u="sng">
                <a:uFillTx/>
                <a:latin typeface="PT Astra Sans"/>
              </a:rPr>
              <a:t>запретило</a:t>
            </a:r>
            <a:r>
              <a:rPr b="0" lang="ru-RU" sz="3200" spc="-1" strike="noStrike">
                <a:latin typeface="PT Astra Sans"/>
              </a:rPr>
              <a:t> принимать на обучение по старым</a:t>
            </a:r>
            <a:endParaRPr b="0" lang="ru-RU" sz="3200" spc="-1" strike="noStrike">
              <a:latin typeface="PT Astra Sans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ФГОС в 1-е и 5-е классы с 2022/2023 учебного года.</a:t>
            </a:r>
            <a:endParaRPr b="0" lang="ru-RU" sz="3200" spc="-1" strike="noStrike">
              <a:latin typeface="PT Astra Sans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3200" spc="-1" strike="noStrike">
              <a:latin typeface="PT Astra Sans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Дети, которые на этот момент продолжают обучение в школе,</a:t>
            </a:r>
            <a:endParaRPr b="0" lang="ru-RU" sz="3200" spc="-1" strike="noStrike">
              <a:latin typeface="PT Astra Sans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вправе продолжить обучение </a:t>
            </a:r>
            <a:endParaRPr b="0" lang="ru-RU" sz="3200" spc="-1" strike="noStrike">
              <a:latin typeface="PT Astra Sans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по старым ФГОС или перейти на</a:t>
            </a:r>
            <a:endParaRPr b="0" lang="ru-RU" sz="3200" spc="-1" strike="noStrike">
              <a:latin typeface="PT Astra Sans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новые.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3200" spc="-1" strike="noStrike">
              <a:latin typeface="PT Ast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2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PT Astra Sans"/>
              </a:rPr>
              <a:t>Что же принесут новые ФГОС</a:t>
            </a:r>
            <a:endParaRPr b="0" lang="ru-RU" sz="4400" spc="-1" strike="noStrike">
              <a:latin typeface="PT Astra Sans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3200" spc="-1" strike="noStrike">
              <a:latin typeface="PT Astra Sans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Стандарты образования стали </a:t>
            </a:r>
            <a:endParaRPr b="0" lang="ru-RU" sz="3200" spc="-1" strike="noStrike">
              <a:latin typeface="PT Astra Sans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конкретнее и единообразнее.</a:t>
            </a:r>
            <a:endParaRPr b="0" lang="ru-RU" sz="3200" spc="-1" strike="noStrike">
              <a:latin typeface="PT Astra Sans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Учитывают современные тенденции.</a:t>
            </a:r>
            <a:endParaRPr b="0" lang="ru-RU" sz="3200" spc="-1" strike="noStrike">
              <a:latin typeface="PT Astra Sans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3200" spc="-1" strike="noStrike">
              <a:latin typeface="PT Ast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2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PT Astra Sans"/>
              </a:rPr>
              <a:t>Аудиторных заданий стало меньше</a:t>
            </a:r>
            <a:endParaRPr b="0" lang="ru-RU" sz="4400" spc="-1" strike="noStrike">
              <a:latin typeface="PT Astra Sans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7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Новый стандарт снизил максимальный предел часов аудиторной нагрузки: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с 3345 до 3190 – для начальной школы;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с 6020 до 5549 – для основной школы.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Это значит, что у школьника будет меньше на 1- 3 урока в неделю.</a:t>
            </a:r>
            <a:endParaRPr b="0" lang="ru-RU" sz="3200" spc="-1" strike="noStrike">
              <a:latin typeface="PT Astra Sans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 u="sng">
                <a:uFillTx/>
                <a:latin typeface="PT Astra Sans"/>
              </a:rPr>
              <a:t>Но это не скажется на качестве обучения!</a:t>
            </a:r>
            <a:endParaRPr b="0" lang="ru-RU" sz="3200" spc="-1" strike="noStrike">
              <a:latin typeface="PT Ast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2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80280"/>
            <a:ext cx="9071640" cy="1238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PT Astra Sans"/>
              </a:rPr>
              <a:t>Сделали ставку </a:t>
            </a:r>
            <a:br/>
            <a:r>
              <a:rPr b="0" lang="ru-RU" sz="4400" spc="-1" strike="noStrike">
                <a:latin typeface="PT Astra Sans"/>
              </a:rPr>
              <a:t>на вариативность программ</a:t>
            </a:r>
            <a:endParaRPr b="0" lang="ru-RU" sz="4400" spc="-1" strike="noStrike">
              <a:latin typeface="PT Astra Sans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504000" y="182376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6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Теперь школа обязана еще больше индивидуализировать программу, в том числе: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- вводить углубленное изучение предметов;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- комбинировать предметы, курсы, модули;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- разрабатывать индивидуальные учебные планы.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Разрешили по-разному вести образовательный процесс в разных группах, даже если дети из этих групп входят в один класс.</a:t>
            </a:r>
            <a:endParaRPr b="0" lang="ru-RU" sz="3200" spc="-1" strike="noStrike">
              <a:latin typeface="PT Ast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2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116280"/>
            <a:ext cx="9071640" cy="1238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PT Astra Sans"/>
              </a:rPr>
              <a:t>Родной язык и </a:t>
            </a:r>
            <a:br/>
            <a:r>
              <a:rPr b="0" lang="ru-RU" sz="4400" spc="-1" strike="noStrike">
                <a:latin typeface="PT Astra Sans"/>
              </a:rPr>
              <a:t>второй иностранный язык</a:t>
            </a:r>
            <a:endParaRPr b="0" lang="ru-RU" sz="4400" spc="-1" strike="noStrike">
              <a:latin typeface="PT Astra Sans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504000" y="131832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Предметы «Родной язык», «Литературное чтение на родном языке», «Родная литература», «Второй иностранный язык» теперь можно вводить, если есть заявление родителей и ресурсы у школы.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Язык надо выбрать из школьного перечня.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3200" spc="-1" strike="noStrike">
              <a:latin typeface="PT Ast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2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4000" y="80280"/>
            <a:ext cx="9071640" cy="1238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PT Astra Sans"/>
              </a:rPr>
              <a:t>Конкретизировали требования к итоговым знаниям учеников</a:t>
            </a:r>
            <a:endParaRPr b="0" lang="ru-RU" sz="4400" spc="-1" strike="noStrike">
              <a:latin typeface="PT Astra Sans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504360" y="1944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Детям станет понятнее, чего от них хотят учителя и классные руководители.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Родителям проще контролировать успехи детей и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работу педагогов.</a:t>
            </a:r>
            <a:endParaRPr b="0" lang="ru-RU" sz="3200" spc="-1" strike="noStrike">
              <a:latin typeface="PT Ast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2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04000" y="80280"/>
            <a:ext cx="9071640" cy="1238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PT Astra Sans"/>
              </a:rPr>
              <a:t>Пример требований по иностранному языку в начальной школе</a:t>
            </a:r>
            <a:endParaRPr b="0" lang="ru-RU" sz="4400" spc="-1" strike="noStrike">
              <a:latin typeface="PT Astra Sans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3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Письменная речь. 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Выпускник должен: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- владеть техникой письма;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- заполнять простые анкеты с личной информацией по нормам,принятым в стране изучаемого языка;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- писать электронное сообщение личного характера объемом до 40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слов с опорой на предъявленный педагогом образец.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3200" spc="-1" strike="noStrike">
              <a:latin typeface="PT Ast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2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80280"/>
            <a:ext cx="9071640" cy="1238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PT Astra Sans"/>
              </a:rPr>
              <a:t>Пример требований по литературе     в основной школе</a:t>
            </a:r>
            <a:endParaRPr b="0" lang="ru-RU" sz="4400" spc="-1" strike="noStrike">
              <a:latin typeface="PT Astra Sans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504360" y="175176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4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Выпускник должен: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- уметь выразительно читать, в том числе наизусть, не менее 12 произведений или фрагментов;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- создавать устные и письменные высказывания разных жанров,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- писать сочинение-рассуждение по заданной теме с опорой на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прочитанные произведения (не менее 250 слов), аннотацию, отзыв,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рецензию.</a:t>
            </a:r>
            <a:endParaRPr b="0" lang="ru-RU" sz="3200" spc="-1" strike="noStrike">
              <a:latin typeface="PT Astra San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3200" spc="-1" strike="noStrike">
              <a:latin typeface="PT Ast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Application>LibreOffice/6.4.6.2$Linux_X86_64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2022-04-14T11:37:26Z</dcterms:created>
  <dc:creator/>
  <dc:description/>
  <dc:language>ru-RU</dc:language>
  <cp:lastModifiedBy/>
  <dcterms:modified xsi:type="dcterms:W3CDTF">2022-04-14T13:32:33Z</dcterms:modified>
  <cp:revision>3</cp:revision>
  <dc:subject/>
  <dc:title/>
</cp:coreProperties>
</file>